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Gothic A1 Light" charset="-127"/>
      <p:regular r:id="rId17"/>
    </p:embeddedFont>
    <p:embeddedFont>
      <p:font typeface="Raleway" charset="0"/>
      <p:regular r:id="rId18"/>
    </p:embeddedFont>
    <p:embeddedFont>
      <p:font typeface="League Spartan" charset="0"/>
      <p:regular r:id="rId19"/>
    </p:embeddedFont>
    <p:embeddedFont>
      <p:font typeface="Calibri" pitchFamily="34" charset="0"/>
      <p:regular r:id="rId20"/>
      <p:bold r:id="rId21"/>
      <p:italic r:id="rId22"/>
      <p:boldItalic r:id="rId23"/>
    </p:embeddedFont>
    <p:embeddedFont>
      <p:font typeface="Gothic A1 Medium" charset="-127"/>
      <p:regular r:id="rId24"/>
    </p:embeddedFont>
    <p:embeddedFont>
      <p:font typeface="Arimo" charset="0"/>
      <p:regular r:id="rId25"/>
    </p:embeddedFont>
    <p:embeddedFont>
      <p:font typeface="Open Sans Extra Bold" charset="0"/>
      <p:regular r:id="rId26"/>
    </p:embeddedFont>
    <p:embeddedFont>
      <p:font typeface="Open Sans Light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9" d="100"/>
          <a:sy n="59" d="100"/>
        </p:scale>
        <p:origin x="-78" y="-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0719" b="1071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335427" y="2801527"/>
            <a:ext cx="13617146" cy="4975164"/>
            <a:chOff x="0" y="-47625"/>
            <a:chExt cx="18156195" cy="6633553"/>
          </a:xfrm>
        </p:grpSpPr>
        <p:sp>
          <p:nvSpPr>
            <p:cNvPr id="4" name="AutoShape 4"/>
            <p:cNvSpPr/>
            <p:nvPr/>
          </p:nvSpPr>
          <p:spPr>
            <a:xfrm>
              <a:off x="20595" y="5348521"/>
              <a:ext cx="18135600" cy="339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2000955" y="-47625"/>
              <a:ext cx="14174880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 spc="216">
                  <a:solidFill>
                    <a:srgbClr val="FFFFFF"/>
                  </a:solidFill>
                  <a:latin typeface="HK Grotesk Medium Bold"/>
                </a:rPr>
                <a:t>A PRESENTATION ON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196677"/>
              <a:ext cx="18135600" cy="37345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25"/>
                </a:lnSpc>
              </a:pPr>
              <a:r>
                <a:rPr lang="en-US" sz="8579" spc="600" dirty="0">
                  <a:solidFill>
                    <a:srgbClr val="FFFFFF"/>
                  </a:solidFill>
                  <a:latin typeface="League Spartan"/>
                </a:rPr>
                <a:t>NVIDIA GPU</a:t>
              </a:r>
            </a:p>
            <a:p>
              <a:pPr algn="ctr">
                <a:lnSpc>
                  <a:spcPts val="11325"/>
                </a:lnSpc>
              </a:pPr>
              <a:r>
                <a:rPr lang="en-US" sz="8579" spc="600" dirty="0">
                  <a:solidFill>
                    <a:srgbClr val="FFFFFF"/>
                  </a:solidFill>
                  <a:latin typeface="League Spartan"/>
                </a:rPr>
                <a:t>RTX 3090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959765" y="6144353"/>
              <a:ext cx="14216070" cy="4415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940"/>
                </a:lnSpc>
                <a:spcBef>
                  <a:spcPct val="0"/>
                </a:spcBef>
              </a:pPr>
              <a:r>
                <a:rPr lang="en-US" sz="2100" spc="420" dirty="0" err="1" smtClean="0">
                  <a:solidFill>
                    <a:srgbClr val="F7F9F8"/>
                  </a:solidFill>
                  <a:latin typeface="Gothic A1 Medium"/>
                </a:rPr>
                <a:t>Chaugale</a:t>
              </a:r>
              <a:r>
                <a:rPr lang="en-US" sz="2100" spc="420" dirty="0" smtClean="0">
                  <a:solidFill>
                    <a:srgbClr val="F7F9F8"/>
                  </a:solidFill>
                  <a:latin typeface="Gothic A1 Medium"/>
                </a:rPr>
                <a:t> </a:t>
              </a:r>
              <a:r>
                <a:rPr lang="en-US" sz="2100" spc="420" dirty="0" err="1" smtClean="0">
                  <a:solidFill>
                    <a:srgbClr val="F7F9F8"/>
                  </a:solidFill>
                  <a:latin typeface="Gothic A1 Medium"/>
                </a:rPr>
                <a:t>Mahadev</a:t>
              </a:r>
              <a:r>
                <a:rPr lang="en-US" sz="2100" spc="420" smtClean="0">
                  <a:solidFill>
                    <a:srgbClr val="F7F9F8"/>
                  </a:solidFill>
                  <a:latin typeface="Gothic A1 Medium"/>
                </a:rPr>
                <a:t> K.</a:t>
              </a:r>
              <a:endParaRPr lang="en-US" sz="2100" spc="420" dirty="0">
                <a:solidFill>
                  <a:srgbClr val="F7F9F8"/>
                </a:solidFill>
                <a:latin typeface="Gothic A1 Medium"/>
              </a:endParaRPr>
            </a:p>
          </p:txBody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56259" y="3758149"/>
            <a:ext cx="3765312" cy="277070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525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61950" y="3976982"/>
            <a:ext cx="4171950" cy="7262518"/>
          </a:xfrm>
          <a:prstGeom prst="rect">
            <a:avLst/>
          </a:prstGeom>
          <a:solidFill>
            <a:srgbClr val="72BD0D"/>
          </a:solidFill>
        </p:spPr>
      </p:sp>
      <p:grpSp>
        <p:nvGrpSpPr>
          <p:cNvPr id="3" name="Group 3"/>
          <p:cNvGrpSpPr/>
          <p:nvPr/>
        </p:nvGrpSpPr>
        <p:grpSpPr>
          <a:xfrm>
            <a:off x="776942" y="5022034"/>
            <a:ext cx="3341965" cy="3872548"/>
            <a:chOff x="0" y="0"/>
            <a:chExt cx="4455954" cy="5163397"/>
          </a:xfrm>
        </p:grpSpPr>
        <p:sp>
          <p:nvSpPr>
            <p:cNvPr id="4" name="TextBox 4"/>
            <p:cNvSpPr txBox="1"/>
            <p:nvPr/>
          </p:nvSpPr>
          <p:spPr>
            <a:xfrm>
              <a:off x="0" y="1955377"/>
              <a:ext cx="4455954" cy="3208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spc="105">
                  <a:solidFill>
                    <a:srgbClr val="FFFFFF"/>
                  </a:solidFill>
                  <a:latin typeface="Gothic A1 Medium"/>
                </a:rPr>
                <a:t>Conn</a:t>
              </a: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ect,</a:t>
              </a:r>
            </a:p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play, capture, and watch in brilliant HDR at resolutions up to 8K with GeForce</a:t>
              </a:r>
            </a:p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RTX 3090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9525"/>
              <a:ext cx="4447487" cy="1651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830"/>
                </a:lnSpc>
                <a:spcBef>
                  <a:spcPct val="0"/>
                </a:spcBef>
              </a:pPr>
              <a:r>
                <a:rPr lang="en-US" sz="4200">
                  <a:solidFill>
                    <a:srgbClr val="FFFFFF"/>
                  </a:solidFill>
                  <a:latin typeface="League Spartan Bold"/>
                </a:rPr>
                <a:t>8K HDR GAMING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4823781" y="3976982"/>
            <a:ext cx="4171950" cy="7262518"/>
          </a:xfrm>
          <a:prstGeom prst="rect">
            <a:avLst/>
          </a:prstGeom>
          <a:solidFill>
            <a:srgbClr val="72BD0D"/>
          </a:solidFill>
        </p:spPr>
      </p:sp>
      <p:sp>
        <p:nvSpPr>
          <p:cNvPr id="7" name="AutoShape 7"/>
          <p:cNvSpPr/>
          <p:nvPr/>
        </p:nvSpPr>
        <p:spPr>
          <a:xfrm>
            <a:off x="9273219" y="3986507"/>
            <a:ext cx="4171950" cy="7252993"/>
          </a:xfrm>
          <a:prstGeom prst="rect">
            <a:avLst/>
          </a:prstGeom>
          <a:solidFill>
            <a:srgbClr val="72BD0D"/>
          </a:solidFill>
        </p:spPr>
      </p:sp>
      <p:sp>
        <p:nvSpPr>
          <p:cNvPr id="8" name="AutoShape 8"/>
          <p:cNvSpPr/>
          <p:nvPr/>
        </p:nvSpPr>
        <p:spPr>
          <a:xfrm>
            <a:off x="13754100" y="3986507"/>
            <a:ext cx="4171950" cy="7252993"/>
          </a:xfrm>
          <a:prstGeom prst="rect">
            <a:avLst/>
          </a:prstGeom>
          <a:solidFill>
            <a:srgbClr val="72BD0D"/>
          </a:solidFill>
        </p:spPr>
      </p:sp>
      <p:sp>
        <p:nvSpPr>
          <p:cNvPr id="9" name="TextBox 9"/>
          <p:cNvSpPr txBox="1"/>
          <p:nvPr/>
        </p:nvSpPr>
        <p:spPr>
          <a:xfrm>
            <a:off x="2192264" y="2010092"/>
            <a:ext cx="13903473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39"/>
              </a:lnSpc>
              <a:spcBef>
                <a:spcPct val="0"/>
              </a:spcBef>
            </a:pPr>
            <a:r>
              <a:rPr lang="en-US" sz="5600">
                <a:solidFill>
                  <a:srgbClr val="231F1D"/>
                </a:solidFill>
                <a:latin typeface="League Spartan Bold"/>
              </a:rPr>
              <a:t>APPLICATIONS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5238773" y="5022034"/>
            <a:ext cx="3341965" cy="3872548"/>
            <a:chOff x="0" y="0"/>
            <a:chExt cx="4455954" cy="516339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955377"/>
              <a:ext cx="4455954" cy="3208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spc="105">
                  <a:solidFill>
                    <a:srgbClr val="FFFFFF"/>
                  </a:solidFill>
                  <a:latin typeface="Gothic A1 Medium"/>
                </a:rPr>
                <a:t>R</a:t>
              </a: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ender</a:t>
              </a:r>
            </a:p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complex 3D scenes,</a:t>
              </a:r>
            </a:p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edit 8K video, or live stream with the best encoding</a:t>
              </a:r>
            </a:p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and image quality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9525"/>
              <a:ext cx="4447487" cy="1651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830"/>
                </a:lnSpc>
                <a:spcBef>
                  <a:spcPct val="0"/>
                </a:spcBef>
              </a:pPr>
              <a:r>
                <a:rPr lang="en-US" sz="4200">
                  <a:solidFill>
                    <a:srgbClr val="FFFFFF"/>
                  </a:solidFill>
                  <a:latin typeface="League Spartan Bold"/>
                </a:rPr>
                <a:t>GET CREATIVE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88211" y="5022034"/>
            <a:ext cx="3341965" cy="3872548"/>
            <a:chOff x="0" y="0"/>
            <a:chExt cx="4455954" cy="5163397"/>
          </a:xfrm>
        </p:grpSpPr>
        <p:sp>
          <p:nvSpPr>
            <p:cNvPr id="14" name="TextBox 14"/>
            <p:cNvSpPr txBox="1"/>
            <p:nvPr/>
          </p:nvSpPr>
          <p:spPr>
            <a:xfrm>
              <a:off x="0" y="1955377"/>
              <a:ext cx="4455954" cy="3208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50"/>
                </a:lnSpc>
              </a:pPr>
              <a:r>
                <a:rPr lang="en-US" sz="2100" spc="105">
                  <a:solidFill>
                    <a:srgbClr val="FFFFFF"/>
                  </a:solidFill>
                  <a:latin typeface="Gothic A1 Medium"/>
                </a:rPr>
                <a:t>NVIDIA</a:t>
              </a:r>
            </a:p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1200" spc="60">
                  <a:solidFill>
                    <a:srgbClr val="FFFFFF"/>
                  </a:solidFill>
                  <a:latin typeface="Arimo"/>
                </a:rPr>
                <a:t>Reflex d</a:t>
              </a: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elivers the ultimate competitive advantage. The lowest latency. The best</a:t>
              </a:r>
            </a:p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responsiveness.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525"/>
              <a:ext cx="4447487" cy="1651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830"/>
                </a:lnSpc>
                <a:spcBef>
                  <a:spcPct val="0"/>
                </a:spcBef>
              </a:pPr>
              <a:r>
                <a:rPr lang="en-US" sz="4200">
                  <a:solidFill>
                    <a:srgbClr val="FFFFFF"/>
                  </a:solidFill>
                  <a:latin typeface="League Spartan Bold"/>
                </a:rPr>
                <a:t>LOWEST LATENCY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4073080" y="5022034"/>
            <a:ext cx="3341965" cy="3872548"/>
            <a:chOff x="0" y="0"/>
            <a:chExt cx="4455954" cy="5163397"/>
          </a:xfrm>
        </p:grpSpPr>
        <p:sp>
          <p:nvSpPr>
            <p:cNvPr id="17" name="TextBox 17"/>
            <p:cNvSpPr txBox="1"/>
            <p:nvPr/>
          </p:nvSpPr>
          <p:spPr>
            <a:xfrm>
              <a:off x="0" y="1955377"/>
              <a:ext cx="4455954" cy="3208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NVIDIA Broadcast app takes your livestreams to the next level with powerful AI</a:t>
              </a:r>
            </a:p>
            <a:p>
              <a:pPr marL="0" lvl="0" indent="0" algn="ctr">
                <a:lnSpc>
                  <a:spcPts val="3150"/>
                </a:lnSpc>
                <a:spcBef>
                  <a:spcPct val="0"/>
                </a:spcBef>
              </a:pPr>
              <a:r>
                <a:rPr lang="en-US" sz="2100" u="none" spc="105">
                  <a:solidFill>
                    <a:srgbClr val="FFFFFF"/>
                  </a:solidFill>
                  <a:latin typeface="Gothic A1 Medium"/>
                </a:rPr>
                <a:t>capabilities to improve audio and video quality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9525"/>
              <a:ext cx="4447487" cy="16516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30"/>
                </a:lnSpc>
              </a:pPr>
              <a:r>
                <a:rPr lang="en-US" sz="4200">
                  <a:solidFill>
                    <a:srgbClr val="FFFFFF"/>
                  </a:solidFill>
                  <a:latin typeface="League Spartan Bold"/>
                </a:rPr>
                <a:t>BOSS</a:t>
              </a:r>
            </a:p>
            <a:p>
              <a:pPr marL="0" lvl="0" indent="0" algn="ctr">
                <a:lnSpc>
                  <a:spcPts val="4830"/>
                </a:lnSpc>
                <a:spcBef>
                  <a:spcPct val="0"/>
                </a:spcBef>
              </a:pPr>
              <a:r>
                <a:rPr lang="en-US" sz="4200">
                  <a:solidFill>
                    <a:srgbClr val="FFFFFF"/>
                  </a:solidFill>
                  <a:latin typeface="League Spartan Bold"/>
                </a:rPr>
                <a:t>STREAMS</a:t>
              </a:r>
            </a:p>
          </p:txBody>
        </p:sp>
      </p:grpSp>
      <p:sp>
        <p:nvSpPr>
          <p:cNvPr id="19" name="AutoShape 19"/>
          <p:cNvSpPr/>
          <p:nvPr/>
        </p:nvSpPr>
        <p:spPr>
          <a:xfrm rot="5400000">
            <a:off x="9213013" y="-8184313"/>
            <a:ext cx="28575" cy="18454601"/>
          </a:xfrm>
          <a:prstGeom prst="rect">
            <a:avLst/>
          </a:prstGeom>
          <a:solidFill>
            <a:srgbClr val="72BD0D"/>
          </a:solidFill>
        </p:spPr>
      </p:sp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192264" y="1091883"/>
            <a:ext cx="13903473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39"/>
              </a:lnSpc>
              <a:spcBef>
                <a:spcPct val="0"/>
              </a:spcBef>
            </a:pPr>
            <a:r>
              <a:rPr lang="en-US" sz="5600">
                <a:solidFill>
                  <a:srgbClr val="72BD0D"/>
                </a:solidFill>
                <a:latin typeface="League Spartan Bold"/>
              </a:rPr>
              <a:t>ADVANTAGES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905580" y="6624223"/>
            <a:ext cx="5070195" cy="1881698"/>
            <a:chOff x="0" y="0"/>
            <a:chExt cx="6760260" cy="2508931"/>
          </a:xfrm>
        </p:grpSpPr>
        <p:sp>
          <p:nvSpPr>
            <p:cNvPr id="7" name="TextBox 7"/>
            <p:cNvSpPr txBox="1"/>
            <p:nvPr/>
          </p:nvSpPr>
          <p:spPr>
            <a:xfrm>
              <a:off x="0" y="676321"/>
              <a:ext cx="6719300" cy="18326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It delive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 adv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ced DX12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fe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tu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re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l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ke 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y 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t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rac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g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an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d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varia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b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l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rat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 s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ha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d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i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g, b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rin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ging game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 to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l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if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 wi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t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h 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u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ltra-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re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ali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tic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vi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ual 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ff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ects and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fa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ste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fra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me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t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6760260" cy="547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2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72BD0D"/>
                  </a:solidFill>
                  <a:latin typeface="League Spartan Bold"/>
                </a:rPr>
                <a:t>HIGH FPS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905580" y="3309523"/>
            <a:ext cx="5070195" cy="1538798"/>
            <a:chOff x="0" y="0"/>
            <a:chExt cx="6760260" cy="205173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676321"/>
              <a:ext cx="6719300" cy="13754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The highest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pe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r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f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o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m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a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nc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e gr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ph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cs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de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l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iver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the smoothest, mo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t im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me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rs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iv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VR 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xp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ience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525"/>
              <a:ext cx="6760260" cy="547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2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72BD0D"/>
                  </a:solidFill>
                  <a:latin typeface="League Spartan Bold"/>
                </a:rPr>
                <a:t>VIRTUAL REALITY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323680" y="6624223"/>
            <a:ext cx="5070195" cy="1538798"/>
            <a:chOff x="0" y="0"/>
            <a:chExt cx="6760260" cy="205173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676321"/>
              <a:ext cx="6719300" cy="13754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Whe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th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er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y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ou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’re re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der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g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c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o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mp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l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ex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3D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c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e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nes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, 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ed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iting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8K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vi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deo,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o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r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liv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es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t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rea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mi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g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wi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t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h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t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he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b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est 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nc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o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ding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an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d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im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ge q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u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al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ty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.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525"/>
              <a:ext cx="6760260" cy="547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2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72BD0D"/>
                  </a:solidFill>
                  <a:latin typeface="League Spartan Bold"/>
                </a:rPr>
                <a:t>CONTENT CREATION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323680" y="3402551"/>
            <a:ext cx="5070195" cy="1195898"/>
            <a:chOff x="0" y="0"/>
            <a:chExt cx="6760260" cy="159453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676321"/>
              <a:ext cx="6719300" cy="9182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Gamin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g 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in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 8K HDR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re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o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l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ution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i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s 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vail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ab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l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 at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m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uch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b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etter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FPS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.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525"/>
              <a:ext cx="6760260" cy="547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2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72BD0D"/>
                  </a:solidFill>
                  <a:latin typeface="League Spartan Bold"/>
                </a:rPr>
                <a:t>8K HDR GAMING</a:t>
              </a:r>
            </a:p>
          </p:txBody>
        </p:sp>
      </p:grpSp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192264" y="1091883"/>
            <a:ext cx="13903473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39"/>
              </a:lnSpc>
              <a:spcBef>
                <a:spcPct val="0"/>
              </a:spcBef>
            </a:pPr>
            <a:r>
              <a:rPr lang="en-US" sz="5600">
                <a:solidFill>
                  <a:srgbClr val="72BD0D"/>
                </a:solidFill>
                <a:latin typeface="League Spartan Bold"/>
              </a:rPr>
              <a:t>DISADVANTAGES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905580" y="6624223"/>
            <a:ext cx="5070195" cy="1195898"/>
            <a:chOff x="0" y="0"/>
            <a:chExt cx="6760260" cy="1594531"/>
          </a:xfrm>
        </p:grpSpPr>
        <p:sp>
          <p:nvSpPr>
            <p:cNvPr id="7" name="TextBox 7"/>
            <p:cNvSpPr txBox="1"/>
            <p:nvPr/>
          </p:nvSpPr>
          <p:spPr>
            <a:xfrm>
              <a:off x="0" y="676321"/>
              <a:ext cx="6719300" cy="9182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The c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h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eaper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RTX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3080 model i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s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n’t that fa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r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b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ehind the 3090 m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od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e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l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6760260" cy="547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2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72BD0D"/>
                  </a:solidFill>
                  <a:latin typeface="League Spartan Bold"/>
                </a:rPr>
                <a:t>RTX 3080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905580" y="3309523"/>
            <a:ext cx="5070195" cy="1195898"/>
            <a:chOff x="0" y="0"/>
            <a:chExt cx="6760260" cy="159453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676321"/>
              <a:ext cx="6719300" cy="9182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The lack of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 av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il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ability i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n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 the market for consumers.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525"/>
              <a:ext cx="6760260" cy="547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2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72BD0D"/>
                  </a:solidFill>
                  <a:latin typeface="League Spartan Bold"/>
                </a:rPr>
                <a:t>AVAILABILITY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323680" y="6624223"/>
            <a:ext cx="5070195" cy="1538798"/>
            <a:chOff x="0" y="0"/>
            <a:chExt cx="6760260" cy="205173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676321"/>
              <a:ext cx="6719300" cy="13754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The cost of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p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r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o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d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uct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ion is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h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ig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h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, hence m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ak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ing it not ideal for non-professi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on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al use.It serves poor value for pure gamers.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525"/>
              <a:ext cx="6760260" cy="5475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2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72BD0D"/>
                  </a:solidFill>
                  <a:latin typeface="League Spartan Bold"/>
                </a:rPr>
                <a:t>POOR VALUE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3323680" y="3316667"/>
            <a:ext cx="5070195" cy="1531654"/>
            <a:chOff x="0" y="9525"/>
            <a:chExt cx="6760260" cy="2042206"/>
          </a:xfrm>
        </p:grpSpPr>
        <p:sp>
          <p:nvSpPr>
            <p:cNvPr id="16" name="TextBox 16"/>
            <p:cNvSpPr txBox="1"/>
            <p:nvPr/>
          </p:nvSpPr>
          <p:spPr>
            <a:xfrm>
              <a:off x="0" y="676321"/>
              <a:ext cx="6719300" cy="13754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00"/>
                </a:lnSpc>
                <a:spcBef>
                  <a:spcPct val="0"/>
                </a:spcBef>
              </a:pP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The 8K gaming 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featu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re is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 very h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it and miss as the technol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ogic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al advancement for 8K gam</a:t>
              </a:r>
              <a:r>
                <a:rPr lang="en-US" sz="1800" u="none" spc="89">
                  <a:solidFill>
                    <a:srgbClr val="FFFFFF"/>
                  </a:solidFill>
                  <a:latin typeface="Gothic A1 Light"/>
                </a:rPr>
                <a:t>ing have j</a:t>
              </a:r>
              <a:r>
                <a:rPr lang="en-US" sz="1800" spc="89">
                  <a:solidFill>
                    <a:srgbClr val="FFFFFF"/>
                  </a:solidFill>
                  <a:latin typeface="Gothic A1 Light"/>
                </a:rPr>
                <a:t>ust begun.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525"/>
              <a:ext cx="6760260" cy="5539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219"/>
                </a:lnSpc>
                <a:spcBef>
                  <a:spcPct val="0"/>
                </a:spcBef>
              </a:pPr>
              <a:r>
                <a:rPr lang="en-US" sz="2800" dirty="0">
                  <a:solidFill>
                    <a:srgbClr val="72BD0D"/>
                  </a:solidFill>
                  <a:latin typeface="League Spartan Bold"/>
                </a:rPr>
                <a:t>8K GAMING MISS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5981" y="4559477"/>
            <a:ext cx="7350106" cy="81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39"/>
              </a:lnSpc>
              <a:spcBef>
                <a:spcPct val="0"/>
              </a:spcBef>
            </a:pPr>
            <a:r>
              <a:rPr lang="en-US" sz="5600" dirty="0">
                <a:solidFill>
                  <a:srgbClr val="231F1D"/>
                </a:solidFill>
                <a:latin typeface="League Spartan Bold"/>
              </a:rPr>
              <a:t>CONCLUSION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8055036" y="1243048"/>
            <a:ext cx="9353757" cy="7800903"/>
            <a:chOff x="0" y="0"/>
            <a:chExt cx="12471676" cy="10401204"/>
          </a:xfrm>
        </p:grpSpPr>
        <p:sp>
          <p:nvSpPr>
            <p:cNvPr id="4" name="TextBox 4"/>
            <p:cNvSpPr txBox="1"/>
            <p:nvPr/>
          </p:nvSpPr>
          <p:spPr>
            <a:xfrm>
              <a:off x="8952" y="19050"/>
              <a:ext cx="12453773" cy="6225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708"/>
                </a:lnSpc>
                <a:spcBef>
                  <a:spcPct val="0"/>
                </a:spcBef>
              </a:pPr>
              <a:r>
                <a:rPr lang="en-US" sz="3224" dirty="0">
                  <a:solidFill>
                    <a:srgbClr val="72BD0D"/>
                  </a:solidFill>
                  <a:latin typeface="League Spartan Bold"/>
                </a:rPr>
                <a:t>Is it all perfect?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8952" y="786869"/>
              <a:ext cx="12462725" cy="16078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150"/>
                </a:lnSpc>
                <a:spcBef>
                  <a:spcPct val="0"/>
                </a:spcBef>
              </a:pP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NVIDIA's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Ampe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re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pr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o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d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uct l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i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ne u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p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h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as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be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en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i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mp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ress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iv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 all t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he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 way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,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th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er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e'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s not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h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i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ng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ot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h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r 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t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o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c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o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nclud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e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th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an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th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a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t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. Well, performance-wise in the year 2020 we cannot complain.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397207"/>
              <a:ext cx="12453773" cy="6225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708"/>
                </a:lnSpc>
                <a:spcBef>
                  <a:spcPct val="0"/>
                </a:spcBef>
              </a:pPr>
              <a:r>
                <a:rPr lang="en-US" sz="3224" dirty="0">
                  <a:solidFill>
                    <a:srgbClr val="72BD0D"/>
                  </a:solidFill>
                  <a:latin typeface="League Spartan Bold"/>
                </a:rPr>
                <a:t>Gaming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165026"/>
              <a:ext cx="12462725" cy="2141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50"/>
                </a:lnSpc>
                <a:spcBef>
                  <a:spcPct val="0"/>
                </a:spcBef>
              </a:pP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For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g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a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m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in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g,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w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 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d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o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not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fee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l th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e 3090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m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a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k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es a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s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ub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sta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n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ti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a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l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no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u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gh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diff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r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n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ce 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ove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r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th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RTX 3080 with 10 t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o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15% diffe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r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en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t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ial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s, and 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that's 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m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ainly du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 t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o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 s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yste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m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b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o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ttleneck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s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real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ly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.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You n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ee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d 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t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o gam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at Ultra HD an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d be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yond 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for 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this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c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a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r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d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 to make a b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i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t of s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en</a:t>
              </a:r>
              <a:r>
                <a:rPr lang="en-US" sz="2100" u="none" spc="105" dirty="0">
                  <a:solidFill>
                    <a:srgbClr val="231F1D"/>
                  </a:solidFill>
                  <a:latin typeface="Gothic A1 Light"/>
                </a:rPr>
                <a:t>s</a:t>
              </a:r>
              <a:r>
                <a:rPr lang="en-US" sz="2100" spc="105" dirty="0">
                  <a:solidFill>
                    <a:srgbClr val="231F1D"/>
                  </a:solidFill>
                  <a:latin typeface="Gothic A1 Light"/>
                </a:rPr>
                <a:t>e.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8952" y="7492165"/>
              <a:ext cx="12453773" cy="6225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708"/>
                </a:lnSpc>
                <a:spcBef>
                  <a:spcPct val="0"/>
                </a:spcBef>
              </a:pPr>
              <a:r>
                <a:rPr lang="en-US" sz="3224" u="none">
                  <a:solidFill>
                    <a:srgbClr val="72BD0D"/>
                  </a:solidFill>
                  <a:latin typeface="League Spartan Bold"/>
                </a:rPr>
                <a:t>A Steal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8952" y="8259984"/>
              <a:ext cx="12462725" cy="21412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50"/>
                </a:lnSpc>
                <a:spcBef>
                  <a:spcPct val="0"/>
                </a:spcBef>
              </a:pP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It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'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s a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 pu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re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bred but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unf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o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rt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unat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ely very p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o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wer-hu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n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gry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produc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t that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will rea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c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h o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n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ly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a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se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lect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group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of p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eo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ple. Bu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t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 i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t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 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is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formidab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le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 if yo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u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d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liv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r it to t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he r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igh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t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circumst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an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c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e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s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. It is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genuinely a 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st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art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l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ing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pr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oduc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t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w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or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thy of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 a 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top p</a:t>
              </a: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ic</a:t>
              </a:r>
              <a:r>
                <a:rPr lang="en-US" sz="2100" u="none" spc="105">
                  <a:solidFill>
                    <a:srgbClr val="231F1D"/>
                  </a:solidFill>
                  <a:latin typeface="Gothic A1 Light"/>
                </a:rPr>
                <a:t>k award.</a:t>
              </a:r>
            </a:p>
          </p:txBody>
        </p:sp>
      </p:grpSp>
      <p:sp>
        <p:nvSpPr>
          <p:cNvPr id="10" name="AutoShape 10"/>
          <p:cNvSpPr/>
          <p:nvPr/>
        </p:nvSpPr>
        <p:spPr>
          <a:xfrm rot="5400000">
            <a:off x="9213013" y="-8198600"/>
            <a:ext cx="28575" cy="18454601"/>
          </a:xfrm>
          <a:prstGeom prst="rect">
            <a:avLst/>
          </a:prstGeom>
          <a:solidFill>
            <a:srgbClr val="72BD0D"/>
          </a:solidFill>
        </p:spPr>
      </p:sp>
      <p:sp>
        <p:nvSpPr>
          <p:cNvPr id="11" name="AutoShape 11"/>
          <p:cNvSpPr/>
          <p:nvPr/>
        </p:nvSpPr>
        <p:spPr>
          <a:xfrm rot="5400000">
            <a:off x="9213013" y="45287"/>
            <a:ext cx="28575" cy="18454601"/>
          </a:xfrm>
          <a:prstGeom prst="rect">
            <a:avLst/>
          </a:prstGeom>
          <a:solidFill>
            <a:srgbClr val="72BD0D"/>
          </a:solidFill>
        </p:spPr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9213013" y="-8184313"/>
            <a:ext cx="28575" cy="18454601"/>
          </a:xfrm>
          <a:prstGeom prst="rect">
            <a:avLst/>
          </a:prstGeom>
          <a:solidFill>
            <a:srgbClr val="72BD0D"/>
          </a:solidFill>
        </p:spPr>
      </p:sp>
      <p:sp>
        <p:nvSpPr>
          <p:cNvPr id="3" name="AutoShape 3"/>
          <p:cNvSpPr/>
          <p:nvPr/>
        </p:nvSpPr>
        <p:spPr>
          <a:xfrm rot="5400000">
            <a:off x="9213013" y="45287"/>
            <a:ext cx="28575" cy="18454601"/>
          </a:xfrm>
          <a:prstGeom prst="rect">
            <a:avLst/>
          </a:prstGeom>
          <a:solidFill>
            <a:srgbClr val="72BD0D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19142"/>
          <a:stretch>
            <a:fillRect/>
          </a:stretch>
        </p:blipFill>
        <p:spPr>
          <a:xfrm>
            <a:off x="9418354" y="0"/>
            <a:ext cx="14776295" cy="102870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408212" y="3268529"/>
            <a:ext cx="8633316" cy="3749943"/>
            <a:chOff x="0" y="0"/>
            <a:chExt cx="11511088" cy="4999924"/>
          </a:xfrm>
        </p:grpSpPr>
        <p:sp>
          <p:nvSpPr>
            <p:cNvPr id="6" name="TextBox 6"/>
            <p:cNvSpPr txBox="1"/>
            <p:nvPr/>
          </p:nvSpPr>
          <p:spPr>
            <a:xfrm>
              <a:off x="0" y="28575"/>
              <a:ext cx="11511088" cy="10983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439"/>
                </a:lnSpc>
              </a:pPr>
              <a:r>
                <a:rPr lang="en-US" sz="5600">
                  <a:solidFill>
                    <a:srgbClr val="231F1D"/>
                  </a:solidFill>
                  <a:latin typeface="League Spartan Bold"/>
                </a:rPr>
                <a:t>INTRODUCTION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27000" y="1290217"/>
              <a:ext cx="10912891" cy="519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940"/>
                </a:lnSpc>
                <a:spcBef>
                  <a:spcPct val="0"/>
                </a:spcBef>
              </a:pPr>
              <a:r>
                <a:rPr lang="en-US" sz="2100" spc="420">
                  <a:solidFill>
                    <a:srgbClr val="72BD0D"/>
                  </a:solidFill>
                  <a:latin typeface="Gothic A1 Medium"/>
                </a:rPr>
                <a:t>THE BFGPU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27000" y="2325304"/>
              <a:ext cx="10853744" cy="2674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The GeForce RTX 3090</a:t>
              </a:r>
            </a:p>
            <a:p>
              <a:pPr algn="l">
                <a:lnSpc>
                  <a:spcPts val="3150"/>
                </a:lnSpc>
              </a:pP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is an enthusiast-class graphics card by NVIDIA, launched in September 2020.</a:t>
              </a:r>
            </a:p>
            <a:p>
              <a:pPr algn="l">
                <a:lnSpc>
                  <a:spcPts val="3150"/>
                </a:lnSpc>
              </a:pPr>
              <a:r>
                <a:rPr lang="en-US" sz="2100" spc="105">
                  <a:solidFill>
                    <a:srgbClr val="231F1D"/>
                  </a:solidFill>
                  <a:latin typeface="Gothic A1 Light"/>
                </a:rPr>
                <a:t>Built on the 8 nm process, and based on the GA102 graphics processor.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39447" y="548640"/>
            <a:ext cx="13409106" cy="922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79"/>
              </a:lnSpc>
            </a:pPr>
            <a:endParaRPr sz="4000" dirty="0"/>
          </a:p>
          <a:p>
            <a:pPr algn="ctr">
              <a:lnSpc>
                <a:spcPts val="5880"/>
              </a:lnSpc>
            </a:pPr>
            <a:r>
              <a:rPr lang="en-US" sz="4000" b="1" dirty="0">
                <a:ln w="0">
                  <a:noFill/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reflection blurRad="6350" stA="53000" endA="300" endPos="35500" dir="5400000" sy="-90000" algn="bl" rotWithShape="0"/>
                </a:effectLst>
                <a:latin typeface="Arimo"/>
              </a:rPr>
              <a:t>GEFORCE PC GAMING - AN INFINITE PLAYGROUND</a:t>
            </a:r>
            <a:r>
              <a:rPr lang="en-US" sz="4000" b="1" dirty="0">
                <a:ln w="0">
                  <a:noFill/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reflection blurRad="6350" stA="53000" endA="300" endPos="35500" dir="5400000" sy="-90000" algn="bl" rotWithShape="0"/>
                </a:effectLst>
                <a:latin typeface="Open Sans Extra Bold"/>
              </a:rPr>
              <a:t> 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63336" y="6899920"/>
            <a:ext cx="3152967" cy="713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10"/>
              </a:lnSpc>
            </a:pPr>
            <a:r>
              <a: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League Spartan"/>
              </a:rPr>
              <a:t>GAMING</a:t>
            </a:r>
          </a:p>
          <a:p>
            <a:pPr algn="ctr">
              <a:lnSpc>
                <a:spcPts val="4278"/>
              </a:lnSpc>
            </a:pPr>
            <a:r>
              <a: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League Spartan"/>
              </a:rPr>
              <a:t>1.5PC Gamers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753600" y="6743700"/>
            <a:ext cx="2916525" cy="1162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80"/>
              </a:lnSpc>
            </a:pPr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League Spartan"/>
              </a:rPr>
              <a:t>CONTENT CREATORS</a:t>
            </a:r>
          </a:p>
          <a:p>
            <a:pPr algn="ctr">
              <a:lnSpc>
                <a:spcPts val="3911"/>
              </a:lnSpc>
            </a:pPr>
            <a:r>
              <a:rPr lang="en-US" sz="2793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League Spartan"/>
              </a:rPr>
              <a:t>45M CREATORS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98446" y="6779960"/>
            <a:ext cx="3798150" cy="1162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80"/>
              </a:lnSpc>
            </a:pPr>
            <a:r>
              <a:rPr lang="en-US" sz="2793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League Spartan"/>
              </a:rPr>
              <a:t>LIVE Streaming</a:t>
            </a:r>
          </a:p>
          <a:p>
            <a:pPr algn="ctr">
              <a:lnSpc>
                <a:spcPts val="3911"/>
              </a:lnSpc>
            </a:pPr>
            <a:r>
              <a:rPr lang="en-US" sz="2793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League Spartan"/>
              </a:rPr>
              <a:t>20M Live</a:t>
            </a:r>
          </a:p>
          <a:p>
            <a:pPr algn="ctr">
              <a:lnSpc>
                <a:spcPts val="3911"/>
              </a:lnSpc>
            </a:pPr>
            <a:r>
              <a:rPr lang="en-US" sz="2793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League Spartan"/>
              </a:rPr>
              <a:t>Streamers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566146" y="6899920"/>
            <a:ext cx="3693154" cy="1075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</a:pPr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League Spartan"/>
              </a:rPr>
              <a:t>E-Sports</a:t>
            </a:r>
          </a:p>
          <a:p>
            <a:pPr algn="ctr">
              <a:lnSpc>
                <a:spcPts val="3444"/>
              </a:lnSpc>
            </a:pPr>
            <a:r>
              <a:rPr lang="en-US" sz="246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League Spartan"/>
              </a:rPr>
              <a:t>500M Global Audience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023659"/>
            <a:ext cx="7509531" cy="2239681"/>
            <a:chOff x="0" y="0"/>
            <a:chExt cx="10012708" cy="2986242"/>
          </a:xfrm>
        </p:grpSpPr>
        <p:sp>
          <p:nvSpPr>
            <p:cNvPr id="3" name="TextBox 3"/>
            <p:cNvSpPr txBox="1"/>
            <p:nvPr/>
          </p:nvSpPr>
          <p:spPr>
            <a:xfrm>
              <a:off x="0" y="2466812"/>
              <a:ext cx="8821768" cy="519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940"/>
                </a:lnSpc>
                <a:spcBef>
                  <a:spcPct val="0"/>
                </a:spcBef>
              </a:pPr>
              <a:r>
                <a:rPr lang="en-US" sz="2100" u="none" spc="420">
                  <a:solidFill>
                    <a:srgbClr val="FFFFFF"/>
                  </a:solidFill>
                  <a:latin typeface="Gothic A1 Medium"/>
                </a:rPr>
                <a:t>A BRIEF HISTORY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10012708" cy="21778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440"/>
                </a:lnSpc>
                <a:spcBef>
                  <a:spcPct val="0"/>
                </a:spcBef>
              </a:pPr>
              <a:r>
                <a:rPr lang="en-US" sz="5600" u="none" dirty="0">
                  <a:solidFill>
                    <a:srgbClr val="72BD0D"/>
                  </a:solidFill>
                  <a:latin typeface="League Spartan Bold"/>
                </a:rPr>
                <a:t>WHAT IS </a:t>
              </a:r>
            </a:p>
            <a:p>
              <a:pPr marL="0" lvl="0" indent="0" algn="l">
                <a:lnSpc>
                  <a:spcPts val="6439"/>
                </a:lnSpc>
                <a:spcBef>
                  <a:spcPct val="0"/>
                </a:spcBef>
              </a:pPr>
              <a:r>
                <a:rPr lang="en-US" sz="5600" u="none" dirty="0">
                  <a:solidFill>
                    <a:srgbClr val="72BD0D"/>
                  </a:solidFill>
                  <a:latin typeface="League Spartan Bold"/>
                </a:rPr>
                <a:t>A GPU?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930241" y="2510790"/>
            <a:ext cx="6867080" cy="5170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00"/>
              </a:lnSpc>
              <a:spcBef>
                <a:spcPct val="0"/>
              </a:spcBef>
            </a:pPr>
            <a:r>
              <a:rPr lang="en-US" sz="1800" spc="89" dirty="0">
                <a:solidFill>
                  <a:srgbClr val="FFFFFF"/>
                </a:solidFill>
                <a:latin typeface="Gothic A1 Light"/>
              </a:rPr>
              <a:t>Th</a:t>
            </a:r>
            <a:r>
              <a:rPr lang="en-US" sz="1800" u="none" spc="89" dirty="0">
                <a:solidFill>
                  <a:srgbClr val="FFFFFF"/>
                </a:solidFill>
                <a:latin typeface="Gothic A1 Light"/>
              </a:rPr>
              <a:t>e term "GPU" was coined by Sony in reference to the 32-bit Sony GPU (designed by Toshiba) in the PlayStation video game console, released in 1994. The Nvidia GeForce 256 (also known as NV10) was the first consumer-level card released on the market with hardware-accelerated T&amp;L.</a:t>
            </a:r>
          </a:p>
          <a:p>
            <a:pPr marL="0" lvl="0" indent="0" algn="l">
              <a:lnSpc>
                <a:spcPts val="2700"/>
              </a:lnSpc>
              <a:spcBef>
                <a:spcPct val="0"/>
              </a:spcBef>
            </a:pPr>
            <a:endParaRPr lang="en-US" sz="1800" u="none" spc="89" dirty="0">
              <a:solidFill>
                <a:srgbClr val="FFFFFF"/>
              </a:solidFill>
              <a:latin typeface="Gothic A1 Light"/>
            </a:endParaRPr>
          </a:p>
          <a:p>
            <a:pPr marL="0" lvl="0" indent="0" algn="l">
              <a:lnSpc>
                <a:spcPts val="2700"/>
              </a:lnSpc>
              <a:spcBef>
                <a:spcPct val="0"/>
              </a:spcBef>
            </a:pPr>
            <a:r>
              <a:rPr lang="en-US" sz="1800" u="none" spc="89" dirty="0">
                <a:solidFill>
                  <a:srgbClr val="FFFFFF"/>
                </a:solidFill>
                <a:latin typeface="Gothic A1 Light"/>
              </a:rPr>
              <a:t>A Graphics Processing Unit (GPU) is a microprocessor that has been designed specifically for the processing of 3D graphics. The processor is built with integrated transform, lighting, triangle setup/clipping, and rendering engines, capable of handling millions of math-intensive processes per second. GPUs allow products such as desktop PCs, portable computers, and game consoles to process real-time 3D graphics that only a few years ago were only available on high-end workstations.</a:t>
            </a:r>
          </a:p>
        </p:txBody>
      </p:sp>
      <p:sp>
        <p:nvSpPr>
          <p:cNvPr id="6" name="AutoShape 6"/>
          <p:cNvSpPr/>
          <p:nvPr/>
        </p:nvSpPr>
        <p:spPr>
          <a:xfrm rot="5400000">
            <a:off x="9213013" y="-8184313"/>
            <a:ext cx="28575" cy="18454601"/>
          </a:xfrm>
          <a:prstGeom prst="rect">
            <a:avLst/>
          </a:prstGeom>
          <a:solidFill>
            <a:srgbClr val="72BD0D"/>
          </a:solidFill>
        </p:spPr>
      </p:sp>
      <p:sp>
        <p:nvSpPr>
          <p:cNvPr id="7" name="AutoShape 7"/>
          <p:cNvSpPr/>
          <p:nvPr/>
        </p:nvSpPr>
        <p:spPr>
          <a:xfrm rot="5400000">
            <a:off x="9213013" y="45287"/>
            <a:ext cx="28575" cy="18454601"/>
          </a:xfrm>
          <a:prstGeom prst="rect">
            <a:avLst/>
          </a:prstGeom>
          <a:solidFill>
            <a:srgbClr val="72BD0D"/>
          </a:solid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8440400" cy="1028700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53741" y="258058"/>
            <a:ext cx="3829386" cy="1541284"/>
            <a:chOff x="0" y="0"/>
            <a:chExt cx="5105849" cy="2055045"/>
          </a:xfrm>
        </p:grpSpPr>
        <p:sp>
          <p:nvSpPr>
            <p:cNvPr id="3" name="TextBox 3"/>
            <p:cNvSpPr txBox="1"/>
            <p:nvPr/>
          </p:nvSpPr>
          <p:spPr>
            <a:xfrm>
              <a:off x="0" y="944967"/>
              <a:ext cx="5105849" cy="11100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026"/>
                </a:lnSpc>
              </a:pPr>
              <a:r>
                <a:rPr lang="en-US" sz="6026" dirty="0">
                  <a:solidFill>
                    <a:srgbClr val="72BD0D"/>
                  </a:solidFill>
                  <a:latin typeface="Libre Franklin Black Bold"/>
                </a:rPr>
                <a:t>PRESENT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8539" y="114300"/>
              <a:ext cx="4943482" cy="10711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834"/>
                </a:lnSpc>
              </a:pPr>
              <a:r>
                <a:rPr lang="en-US" sz="5834">
                  <a:solidFill>
                    <a:srgbClr val="72BD0D"/>
                  </a:solidFill>
                  <a:latin typeface="Libre Franklin Black Bold"/>
                </a:rPr>
                <a:t>THE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70333" y="4778245"/>
            <a:ext cx="3912794" cy="40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4"/>
              </a:lnSpc>
            </a:pPr>
            <a:r>
              <a:rPr lang="en-US" sz="3054" spc="482" dirty="0">
                <a:solidFill>
                  <a:srgbClr val="FFFFFF"/>
                </a:solidFill>
                <a:latin typeface="HK Modular"/>
              </a:rPr>
              <a:t>NVIDIA RTX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129843" y="1796074"/>
            <a:ext cx="4028313" cy="743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7"/>
              </a:lnSpc>
            </a:pPr>
            <a:r>
              <a:rPr lang="en-US" sz="5692" spc="-284" dirty="0">
                <a:solidFill>
                  <a:srgbClr val="FFFFFF"/>
                </a:solidFill>
                <a:latin typeface="Open Sans Extra Bold"/>
              </a:rPr>
              <a:t>Algorithms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129843" y="3603229"/>
            <a:ext cx="5038838" cy="742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05"/>
              </a:lnSpc>
            </a:pPr>
            <a:r>
              <a:rPr lang="en-US" sz="5689" spc="-284" dirty="0">
                <a:solidFill>
                  <a:srgbClr val="FFFFFF"/>
                </a:solidFill>
                <a:latin typeface="Open Sans Extra Bold"/>
              </a:rPr>
              <a:t>Engine Tech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1435331"/>
            <a:ext cx="18288000" cy="886206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579861" y="613057"/>
            <a:ext cx="9128279" cy="964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4"/>
              </a:lnSpc>
            </a:pPr>
            <a:r>
              <a:rPr lang="en-US" sz="7204" spc="1138" dirty="0">
                <a:solidFill>
                  <a:srgbClr val="FFFFFF"/>
                </a:solidFill>
                <a:latin typeface="HK Modular Bold Italics"/>
              </a:rPr>
              <a:t>NVIDIA RTX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304178" y="7347721"/>
            <a:ext cx="2926259" cy="375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Raleway"/>
              </a:rPr>
              <a:t>Programmable Shading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697103" y="7366771"/>
            <a:ext cx="1360140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Open Sans Light"/>
              </a:rPr>
              <a:t>Ray Tracing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343588" y="7366771"/>
            <a:ext cx="354211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Open Sans Light"/>
              </a:rPr>
              <a:t>A.I.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606</Words>
  <Application>Microsoft Office PowerPoint</Application>
  <PresentationFormat>Custom</PresentationFormat>
  <Paragraphs>78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0" baseType="lpstr">
      <vt:lpstr>Arial</vt:lpstr>
      <vt:lpstr>Gothic A1 Light</vt:lpstr>
      <vt:lpstr>Raleway</vt:lpstr>
      <vt:lpstr>League Spartan</vt:lpstr>
      <vt:lpstr>League Spartan Bold</vt:lpstr>
      <vt:lpstr>Calibri</vt:lpstr>
      <vt:lpstr>Gothic A1 Medium</vt:lpstr>
      <vt:lpstr>HK Modular Bold Italics</vt:lpstr>
      <vt:lpstr>HK Modular</vt:lpstr>
      <vt:lpstr>Arimo</vt:lpstr>
      <vt:lpstr>Open Sans Extra Bold</vt:lpstr>
      <vt:lpstr>Open Sans Light</vt:lpstr>
      <vt:lpstr>Libre Franklin Black Bold</vt:lpstr>
      <vt:lpstr>HK Grotesk Medium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Monochrome Overcast Skies Photography Course Wide Presentation</dc:title>
  <dc:creator>Nitcasm</dc:creator>
  <cp:lastModifiedBy>Windows User</cp:lastModifiedBy>
  <cp:revision>9</cp:revision>
  <dcterms:created xsi:type="dcterms:W3CDTF">2006-08-16T00:00:00Z</dcterms:created>
  <dcterms:modified xsi:type="dcterms:W3CDTF">2023-09-04T07:19:21Z</dcterms:modified>
  <dc:identifier>DAEQ-lTiHrg</dc:identifier>
</cp:coreProperties>
</file>

<file path=docProps/thumbnail.jpeg>
</file>